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81" r:id="rId4"/>
    <p:sldId id="259" r:id="rId5"/>
    <p:sldId id="325" r:id="rId6"/>
    <p:sldId id="324" r:id="rId7"/>
    <p:sldId id="337" r:id="rId8"/>
    <p:sldId id="351" r:id="rId9"/>
    <p:sldId id="305" r:id="rId10"/>
    <p:sldId id="352" r:id="rId11"/>
    <p:sldId id="274" r:id="rId12"/>
    <p:sldId id="294" r:id="rId13"/>
    <p:sldId id="261" r:id="rId14"/>
    <p:sldId id="354" r:id="rId15"/>
    <p:sldId id="339" r:id="rId16"/>
    <p:sldId id="350" r:id="rId17"/>
    <p:sldId id="356" r:id="rId18"/>
    <p:sldId id="358" r:id="rId19"/>
    <p:sldId id="359" r:id="rId20"/>
    <p:sldId id="360" r:id="rId21"/>
    <p:sldId id="361" r:id="rId22"/>
    <p:sldId id="362" r:id="rId23"/>
    <p:sldId id="363" r:id="rId24"/>
    <p:sldId id="268" r:id="rId25"/>
    <p:sldId id="271" r:id="rId26"/>
    <p:sldId id="313" r:id="rId27"/>
    <p:sldId id="333" r:id="rId28"/>
    <p:sldId id="332" r:id="rId29"/>
    <p:sldId id="286" r:id="rId30"/>
    <p:sldId id="314" r:id="rId31"/>
  </p:sldIdLst>
  <p:sldSz cx="9144000" cy="6858000" type="screen4x3"/>
  <p:notesSz cx="6797675" cy="98742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FFFF"/>
    <a:srgbClr val="FFFFCC"/>
    <a:srgbClr val="FFFF00"/>
    <a:srgbClr val="CC0066"/>
    <a:srgbClr val="66FF66"/>
    <a:srgbClr val="FF9900"/>
    <a:srgbClr val="66FF33"/>
    <a:srgbClr val="9A0E4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50" autoAdjust="0"/>
    <p:restoredTop sz="96437" autoAdjust="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vina\&#1056;&#1072;&#1073;&#1086;&#1095;&#1080;&#1081;%20&#1089;&#1090;&#1086;&#1083;\&#1071;&#1085;&#1072;%20&#1057;&#1072;&#1074;&#1080;&#1085;&#1072;\&#1057;&#1072;&#1074;&#1080;&#1085;&#1072;%20(&#1088;&#1072;&#1073;&#1086;&#1090;&#1072;)\&#1057;&#1051;&#1040;&#1049;&#1044;&#1067;%202013\&#1048;&#1089;&#1093;&#1086;&#1076;&#1085;&#1080;&#1082;&#1080;%20&#1076;&#1083;&#1103;%20&#1089;&#1083;&#1072;&#1081;&#1076;&#1086;&#1074;%20(&#1090;&#1072;&#1073;&#1083;&#1080;&#1094;&#1099;)%20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836152425391373E-2"/>
          <c:y val="3.644329394650412E-2"/>
          <c:w val="0.63101341498979824"/>
          <c:h val="0.84317326500460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_-* #,##0.0_р_._-;\-* #,##0.0_р_._-;_-* "-"??_р_._-;_-@_-</c:formatCode>
                <c:ptCount val="2"/>
                <c:pt idx="0">
                  <c:v>661.8</c:v>
                </c:pt>
                <c:pt idx="1">
                  <c:v>809.2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2B-40C2-BFBC-B6B9A8E1B0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Лист1!$C$2:$C$3</c:f>
              <c:numCache>
                <c:formatCode>_-* #,##0.0_р_._-;\-* #,##0.0_р_._-;_-* "-"??_р_._-;_-@_-</c:formatCode>
                <c:ptCount val="2"/>
                <c:pt idx="0">
                  <c:v>760.7</c:v>
                </c:pt>
                <c:pt idx="1">
                  <c:v>801.5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2B-40C2-BFBC-B6B9A8E1B0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источник финансирования дефицита бюджета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Лист1!$D$2:$D$3</c:f>
              <c:numCache>
                <c:formatCode>_-* #,##0.0_р_._-;\-* #,##0.0_р_._-;_-* "-"??_р_._-;_-@_-</c:formatCode>
                <c:ptCount val="2"/>
                <c:pt idx="0">
                  <c:v>-98.900000000000091</c:v>
                </c:pt>
                <c:pt idx="1">
                  <c:v>7.7000000000000455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2B-40C2-BFBC-B6B9A8E1B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4194560"/>
        <c:axId val="34196096"/>
        <c:axId val="0"/>
      </c:bar3DChart>
      <c:catAx>
        <c:axId val="3419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196096"/>
        <c:crosses val="autoZero"/>
        <c:auto val="1"/>
        <c:lblAlgn val="ctr"/>
        <c:lblOffset val="100"/>
        <c:noMultiLvlLbl val="0"/>
      </c:catAx>
      <c:valAx>
        <c:axId val="3419609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3419456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519369106639464"/>
          <c:y val="0.68225237369373182"/>
          <c:w val="0.27480630893360825"/>
          <c:h val="0.308942870279766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685072178477692"/>
          <c:y val="0.12415625"/>
          <c:w val="0.52169619422572178"/>
          <c:h val="0.694060285433070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2.1</c:v>
                </c:pt>
                <c:pt idx="1">
                  <c:v>0.1</c:v>
                </c:pt>
                <c:pt idx="2">
                  <c:v>1.7</c:v>
                </c:pt>
                <c:pt idx="3">
                  <c:v>8.1</c:v>
                </c:pt>
                <c:pt idx="4">
                  <c:v>7.3</c:v>
                </c:pt>
                <c:pt idx="5">
                  <c:v>118.5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C4-4453-935C-541EAF43F8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2.2999999999999998</c:v>
                </c:pt>
                <c:pt idx="1">
                  <c:v>0.1</c:v>
                </c:pt>
                <c:pt idx="2">
                  <c:v>2.1</c:v>
                </c:pt>
                <c:pt idx="3">
                  <c:v>6.9</c:v>
                </c:pt>
                <c:pt idx="4">
                  <c:v>8.3000000000000007</c:v>
                </c:pt>
                <c:pt idx="5">
                  <c:v>128.19999999999999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C4-4453-935C-541EAF43F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679808"/>
        <c:axId val="133788800"/>
      </c:barChart>
      <c:catAx>
        <c:axId val="34679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3788800"/>
        <c:crosses val="autoZero"/>
        <c:auto val="1"/>
        <c:lblAlgn val="ctr"/>
        <c:lblOffset val="100"/>
        <c:noMultiLvlLbl val="0"/>
      </c:catAx>
      <c:valAx>
        <c:axId val="133788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7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862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</a:rPr>
              <a:t>Млн. руб. 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26E-2"/>
                  <c:y val="9.530039083776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ABC-499C-91AC-A23C19BEC7A0}"/>
                </c:ext>
              </c:extLst>
            </c:dLbl>
            <c:dLbl>
              <c:idx val="1"/>
              <c:layout>
                <c:manualLayout>
                  <c:x val="8.6419753086419693E-2"/>
                  <c:y val="0.11250394182346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ABC-499C-91AC-A23C19BEC7A0}"/>
                </c:ext>
              </c:extLst>
            </c:dLbl>
            <c:dLbl>
              <c:idx val="2"/>
              <c:layout>
                <c:manualLayout>
                  <c:x val="8.1790123456790015E-2"/>
                  <c:y val="0.11882653109979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146</c:v>
                </c:pt>
                <c:pt idx="1">
                  <c:v>137.80000000000001</c:v>
                </c:pt>
                <c:pt idx="2">
                  <c:v>147.80000000000001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BC-499C-91AC-A23C19BEC7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0987654320987595E-2"/>
                  <c:y val="4.9845671638938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BC-499C-91AC-A23C19BEC7A0}"/>
                </c:ext>
              </c:extLst>
            </c:dLbl>
            <c:dLbl>
              <c:idx val="1"/>
              <c:layout>
                <c:manualLayout>
                  <c:x val="6.6358024691358028E-2"/>
                  <c:y val="1.7546991313654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ABC-499C-91AC-A23C19BEC7A0}"/>
                </c:ext>
              </c:extLst>
            </c:dLbl>
            <c:dLbl>
              <c:idx val="2"/>
              <c:layout>
                <c:manualLayout>
                  <c:x val="6.790123456790112E-2"/>
                  <c:y val="3.0618364597169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22.5</c:v>
                </c:pt>
                <c:pt idx="1">
                  <c:v>19.8</c:v>
                </c:pt>
                <c:pt idx="2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BC-499C-91AC-A23C19BEC7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81E-2"/>
                  <c:y val="8.3115617265664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BC-499C-91AC-A23C19BEC7A0}"/>
                </c:ext>
              </c:extLst>
            </c:dLbl>
            <c:dLbl>
              <c:idx val="1"/>
              <c:layout>
                <c:manualLayout>
                  <c:x val="7.716049382716049E-2"/>
                  <c:y val="4.7818284327309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BC-499C-91AC-A23C19BEC7A0}"/>
                </c:ext>
              </c:extLst>
            </c:dLbl>
            <c:dLbl>
              <c:idx val="2"/>
              <c:layout>
                <c:manualLayout>
                  <c:x val="8.3333333333333329E-2"/>
                  <c:y val="3.0689269639836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666.8</c:v>
                </c:pt>
                <c:pt idx="1">
                  <c:v>504.2</c:v>
                </c:pt>
                <c:pt idx="2">
                  <c:v>635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BC-499C-91AC-A23C19BEC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3924608"/>
        <c:axId val="33926144"/>
        <c:axId val="33895744"/>
      </c:bar3DChart>
      <c:catAx>
        <c:axId val="3392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26144"/>
        <c:crosses val="autoZero"/>
        <c:auto val="1"/>
        <c:lblAlgn val="ctr"/>
        <c:lblOffset val="100"/>
        <c:noMultiLvlLbl val="0"/>
      </c:catAx>
      <c:valAx>
        <c:axId val="3392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24608"/>
        <c:crosses val="autoZero"/>
        <c:crossBetween val="between"/>
      </c:valAx>
      <c:serAx>
        <c:axId val="3389574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26144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740971478228558"/>
          <c:y val="2.716030900927089E-2"/>
          <c:w val="0.42627937263837357"/>
          <c:h val="0.850184163226263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3"/>
              <c:layout>
                <c:manualLayout>
                  <c:x val="-1.4668128397635344E-3"/>
                  <c:y val="-2.46931341966176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FFF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1.4</c:v>
                </c:pt>
                <c:pt idx="1">
                  <c:v>0.8</c:v>
                </c:pt>
                <c:pt idx="2">
                  <c:v>35.5</c:v>
                </c:pt>
                <c:pt idx="3">
                  <c:v>2.2000000000000002</c:v>
                </c:pt>
                <c:pt idx="4">
                  <c:v>55.6</c:v>
                </c:pt>
                <c:pt idx="5">
                  <c:v>69.2</c:v>
                </c:pt>
                <c:pt idx="6">
                  <c:v>149.4</c:v>
                </c:pt>
                <c:pt idx="7">
                  <c:v>385.1</c:v>
                </c:pt>
                <c:pt idx="8">
                  <c:v>42</c:v>
                </c:pt>
                <c:pt idx="9">
                  <c:v>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8D-49BA-989F-8B3EC2E201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4668128397635344E-3"/>
                  <c:y val="-7.4073570025283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8D-49BA-989F-8B3EC2E201ED}"/>
                </c:ext>
              </c:extLst>
            </c:dLbl>
            <c:dLbl>
              <c:idx val="9"/>
              <c:layout>
                <c:manualLayout>
                  <c:x val="1.4668128397635344E-3"/>
                  <c:y val="-1.234559500421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8D-49BA-989F-8B3EC2E201ED}"/>
                </c:ext>
              </c:extLst>
            </c:dLbl>
            <c:dLbl>
              <c:idx val="13"/>
              <c:layout>
                <c:manualLayout>
                  <c:x val="0"/>
                  <c:y val="-2.469119000842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25FF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1.7</c:v>
                </c:pt>
                <c:pt idx="1">
                  <c:v>0.7</c:v>
                </c:pt>
                <c:pt idx="2">
                  <c:v>42.7</c:v>
                </c:pt>
                <c:pt idx="3">
                  <c:v>3.9</c:v>
                </c:pt>
                <c:pt idx="4">
                  <c:v>56.5</c:v>
                </c:pt>
                <c:pt idx="5">
                  <c:v>86.2</c:v>
                </c:pt>
                <c:pt idx="6">
                  <c:v>73.900000000000006</c:v>
                </c:pt>
                <c:pt idx="7">
                  <c:v>470.5</c:v>
                </c:pt>
                <c:pt idx="8">
                  <c:v>42.6</c:v>
                </c:pt>
                <c:pt idx="9">
                  <c:v>22.8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38D-49BA-989F-8B3EC2E201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986432"/>
        <c:axId val="33987968"/>
        <c:axId val="0"/>
      </c:bar3DChart>
      <c:catAx>
        <c:axId val="339864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 b="1" kern="1200" baseline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987968"/>
        <c:crosses val="autoZero"/>
        <c:auto val="0"/>
        <c:lblAlgn val="ctr"/>
        <c:lblOffset val="100"/>
        <c:noMultiLvlLbl val="0"/>
      </c:catAx>
      <c:valAx>
        <c:axId val="33987968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9864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effectLst>
      <a:innerShdw blurRad="114300">
        <a:prstClr val="black"/>
      </a:inn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млн. рублей</a:t>
            </a:r>
          </a:p>
        </c:rich>
      </c:tx>
      <c:layout>
        <c:manualLayout>
          <c:xMode val="edge"/>
          <c:yMode val="edge"/>
          <c:x val="2.2518381689744481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dPt>
            <c:idx val="0"/>
            <c:bubble3D val="0"/>
            <c:spPr>
              <a:solidFill>
                <a:srgbClr val="14DDF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9F6-46C3-86C5-A2F5A4082B4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F6-46C3-86C5-A2F5A4082B4A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9F6-46C3-86C5-A2F5A4082B4A}"/>
              </c:ext>
            </c:extLst>
          </c:dPt>
          <c:dPt>
            <c:idx val="3"/>
            <c:bubble3D val="0"/>
            <c:spPr>
              <a:solidFill>
                <a:srgbClr val="EF1DD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F6-46C3-86C5-A2F5A4082B4A}"/>
              </c:ext>
            </c:extLst>
          </c:dPt>
          <c:dLbls>
            <c:dLbl>
              <c:idx val="0"/>
              <c:layout>
                <c:manualLayout>
                  <c:x val="-0.25543639827114706"/>
                  <c:y val="3.74538229353338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F6-46C3-86C5-A2F5A4082B4A}"/>
                </c:ext>
              </c:extLst>
            </c:dLbl>
            <c:dLbl>
              <c:idx val="1"/>
              <c:layout>
                <c:manualLayout>
                  <c:x val="-0.14879247270706902"/>
                  <c:y val="-0.3032682067118581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F6-46C3-86C5-A2F5A4082B4A}"/>
                </c:ext>
              </c:extLst>
            </c:dLbl>
            <c:dLbl>
              <c:idx val="2"/>
              <c:layout>
                <c:manualLayout>
                  <c:x val="0.3024680890979804"/>
                  <c:y val="-0.132462129935034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F6-46C3-86C5-A2F5A4082B4A}"/>
                </c:ext>
              </c:extLst>
            </c:dLbl>
            <c:dLbl>
              <c:idx val="3"/>
              <c:layout>
                <c:manualLayout>
                  <c:x val="4.0364855796636179E-2"/>
                  <c:y val="-2.78867064125426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F6-46C3-86C5-A2F5A4082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240.6</c:v>
                </c:pt>
                <c:pt idx="1">
                  <c:v>27.5</c:v>
                </c:pt>
                <c:pt idx="2">
                  <c:v>351</c:v>
                </c:pt>
                <c:pt idx="3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F6-46C3-86C5-A2F5A408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Реализация мероприятий в 2018 году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Реализация мероприятий в 2018 году</c:v>
                </c:pt>
              </c:strCache>
            </c:strRef>
          </c:tx>
          <c:explosion val="25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Совершенствование системы профилактики правонарушений в молодежной и подростковой среде </c:v>
                </c:pt>
                <c:pt idx="1">
                  <c:v>Обеспечение антитеррористической защищенности объектов</c:v>
                </c:pt>
                <c:pt idx="2">
                  <c:v>Обеспечение беспрепятственного  доступа инвалидов к информации объектам социальной инфраструктуры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107</c:v>
                </c:pt>
                <c:pt idx="1">
                  <c:v>300</c:v>
                </c:pt>
                <c:pt idx="2">
                  <c:v>179.8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Число субъектов малого и среднего предпринимательства в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Серышевском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районе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субъектов малого и среднего предпринимательства в Серышевском районе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2014 год 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  <c:pt idx="4">
                  <c:v>2018 год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393</c:v>
                </c:pt>
                <c:pt idx="1">
                  <c:v>373</c:v>
                </c:pt>
                <c:pt idx="2">
                  <c:v>342</c:v>
                </c:pt>
                <c:pt idx="3">
                  <c:v>323</c:v>
                </c:pt>
                <c:pt idx="4">
                  <c:v>340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54022988506023E-2"/>
          <c:y val="1.7204180661056025E-2"/>
          <c:w val="0.90804597701149914"/>
          <c:h val="0.93691800424279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'на 1 жителя'!$A$10:$B$10</c:f>
              <c:strCache>
                <c:ptCount val="1"/>
                <c:pt idx="0">
                  <c:v>6 Еврейская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4923769325072608E-2"/>
                  <c:y val="-7.7665585919407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жителя'!$C$10:$S$10</c:f>
              <c:numCache>
                <c:formatCode>#,##0.0_ ;\-#,##0.0\ </c:formatCode>
                <c:ptCount val="1"/>
                <c:pt idx="0">
                  <c:v>34.32812067910767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B2-4BEB-B1E3-DA1E9115C970}"/>
            </c:ext>
          </c:extLst>
        </c:ser>
        <c:ser>
          <c:idx val="1"/>
          <c:order val="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B2-4BEB-B1E3-DA1E9115C970}"/>
            </c:ext>
          </c:extLst>
        </c:ser>
        <c:ser>
          <c:idx val="2"/>
          <c:order val="2"/>
          <c:tx>
            <c:strRef>
              <c:f>'на 1 жителя'!$A$11:$B$11</c:f>
              <c:strCache>
                <c:ptCount val="1"/>
                <c:pt idx="0">
                  <c:v>9 Приморский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жителя'!$C$11:$S$11</c:f>
              <c:numCache>
                <c:formatCode>#,##0.0_ ;\-#,##0.0\ </c:formatCode>
                <c:ptCount val="1"/>
                <c:pt idx="0">
                  <c:v>41.48642130801197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B2-4BEB-B1E3-DA1E9115C970}"/>
            </c:ext>
          </c:extLst>
        </c:ser>
        <c:ser>
          <c:idx val="3"/>
          <c:order val="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B2-4BEB-B1E3-DA1E9115C970}"/>
            </c:ext>
          </c:extLst>
        </c:ser>
        <c:ser>
          <c:idx val="4"/>
          <c:order val="4"/>
          <c:tx>
            <c:strRef>
              <c:f>'на 1 жителя'!$A$12:$B$12</c:f>
              <c:strCache>
                <c:ptCount val="1"/>
                <c:pt idx="0">
                  <c:v>5 Амурская область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B2-4BEB-B1E3-DA1E9115C97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 algn="ctr">
                      <a:def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defRPr>
                    </a:pPr>
                    <a:r>
                      <a: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rPr>
                      <a:t>45,5 </a:t>
                    </a:r>
                  </a:p>
                </c:rich>
              </c:tx>
              <c:sp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kern="1200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жителя'!$C$12:$S$12</c:f>
              <c:numCache>
                <c:formatCode>#,##0.0_ ;\-#,##0.0\ </c:formatCode>
                <c:ptCount val="1"/>
                <c:pt idx="0">
                  <c:v>45.511064454858492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6B2-4BEB-B1E3-DA1E9115C970}"/>
            </c:ext>
          </c:extLst>
        </c:ser>
        <c:ser>
          <c:idx val="5"/>
          <c:order val="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6B2-4BEB-B1E3-DA1E9115C970}"/>
            </c:ext>
          </c:extLst>
        </c:ser>
        <c:ser>
          <c:idx val="6"/>
          <c:order val="6"/>
          <c:tx>
            <c:strRef>
              <c:f>'на 1 жителя'!$A$13:$B$13</c:f>
              <c:strCache>
                <c:ptCount val="1"/>
                <c:pt idx="0">
                  <c:v>7 Хабаровский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жителя'!$C$13:$S$13</c:f>
              <c:numCache>
                <c:formatCode>#,##0.0_ ;\-#,##0.0\ </c:formatCode>
                <c:ptCount val="1"/>
                <c:pt idx="0">
                  <c:v>55.17761946320875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6B2-4BEB-B1E3-DA1E9115C970}"/>
            </c:ext>
          </c:extLst>
        </c:ser>
        <c:ser>
          <c:idx val="7"/>
          <c:order val="7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6B2-4BEB-B1E3-DA1E9115C970}"/>
            </c:ext>
          </c:extLst>
        </c:ser>
        <c:ser>
          <c:idx val="8"/>
          <c:order val="8"/>
          <c:tx>
            <c:strRef>
              <c:f>'на 1 жителя'!$A$14:$B$14</c:f>
              <c:strCache>
                <c:ptCount val="1"/>
                <c:pt idx="0">
                  <c:v>2 Камчатский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жителя'!$C$14:$S$14</c:f>
              <c:numCache>
                <c:formatCode>#,##0.0_ ;\-#,##0.0\ </c:formatCode>
                <c:ptCount val="1"/>
                <c:pt idx="0">
                  <c:v>72.327130525610755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6B2-4BEB-B1E3-DA1E9115C970}"/>
            </c:ext>
          </c:extLst>
        </c:ser>
        <c:ser>
          <c:idx val="9"/>
          <c:order val="9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6B2-4BEB-B1E3-DA1E9115C970}"/>
            </c:ext>
          </c:extLst>
        </c:ser>
        <c:ser>
          <c:idx val="10"/>
          <c:order val="10"/>
          <c:tx>
            <c:strRef>
              <c:f>'на 1 жителя'!$A$15:$B$15</c:f>
              <c:strCache>
                <c:ptCount val="1"/>
                <c:pt idx="0">
                  <c:v>4 Республика Саха (Якутия)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жителя'!$C$15:$S$15</c:f>
              <c:numCache>
                <c:formatCode>#,##0.0_ ;\-#,##0.0\ </c:formatCode>
                <c:ptCount val="1"/>
                <c:pt idx="0">
                  <c:v>105.49229523518792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6B2-4BEB-B1E3-DA1E9115C970}"/>
            </c:ext>
          </c:extLst>
        </c:ser>
        <c:ser>
          <c:idx val="11"/>
          <c:order val="1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86B2-4BEB-B1E3-DA1E9115C970}"/>
            </c:ext>
          </c:extLst>
        </c:ser>
        <c:ser>
          <c:idx val="12"/>
          <c:order val="12"/>
          <c:tx>
            <c:strRef>
              <c:f>'на 1 жителя'!$A$16:$B$16</c:f>
              <c:strCache>
                <c:ptCount val="1"/>
                <c:pt idx="0">
                  <c:v>3 Магаданская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жителя'!$C$16:$S$16</c:f>
              <c:numCache>
                <c:formatCode>#,##0.0_ ;\-#,##0.0\ </c:formatCode>
                <c:ptCount val="1"/>
                <c:pt idx="0">
                  <c:v>105.76985451188958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6B2-4BEB-B1E3-DA1E9115C970}"/>
            </c:ext>
          </c:extLst>
        </c:ser>
        <c:ser>
          <c:idx val="13"/>
          <c:order val="1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86B2-4BEB-B1E3-DA1E9115C970}"/>
            </c:ext>
          </c:extLst>
        </c:ser>
        <c:ser>
          <c:idx val="14"/>
          <c:order val="14"/>
          <c:tx>
            <c:strRef>
              <c:f>'на 1 жителя'!$A$17:$B$17</c:f>
              <c:strCache>
                <c:ptCount val="1"/>
                <c:pt idx="0">
                  <c:v>1 Чукотский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жителя'!$C$17:$S$17</c:f>
              <c:numCache>
                <c:formatCode>#,##0.0_ ;\-#,##0.0\ </c:formatCode>
                <c:ptCount val="1"/>
                <c:pt idx="0">
                  <c:v>214.37692216739217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86B2-4BEB-B1E3-DA1E9115C970}"/>
            </c:ext>
          </c:extLst>
        </c:ser>
        <c:ser>
          <c:idx val="15"/>
          <c:order val="1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86B2-4BEB-B1E3-DA1E9115C970}"/>
            </c:ext>
          </c:extLst>
        </c:ser>
        <c:ser>
          <c:idx val="16"/>
          <c:order val="16"/>
          <c:tx>
            <c:strRef>
              <c:f>'на 1 жителя'!$A$18:$B$18</c:f>
              <c:strCache>
                <c:ptCount val="1"/>
                <c:pt idx="0">
                  <c:v>8 Сахалинская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539184952978059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ru-RU" sz="1400" b="0" i="0" u="none" strike="noStrike" kern="1200" cap="none" spc="0" baseline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жителя'!$C$18:$S$18</c:f>
              <c:numCache>
                <c:formatCode>#,##0.0_ ;\-#,##0.0\ </c:formatCode>
                <c:ptCount val="1"/>
                <c:pt idx="0">
                  <c:v>301.08723783026306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6B2-4BEB-B1E3-DA1E9115C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1336448"/>
        <c:axId val="131354624"/>
      </c:barChart>
      <c:catAx>
        <c:axId val="131336448"/>
        <c:scaling>
          <c:orientation val="minMax"/>
        </c:scaling>
        <c:delete val="1"/>
        <c:axPos val="l"/>
        <c:majorTickMark val="out"/>
        <c:minorTickMark val="none"/>
        <c:tickLblPos val="nextTo"/>
        <c:crossAx val="131354624"/>
        <c:crosses val="autoZero"/>
        <c:auto val="1"/>
        <c:lblAlgn val="ctr"/>
        <c:lblOffset val="100"/>
        <c:noMultiLvlLbl val="0"/>
      </c:catAx>
      <c:valAx>
        <c:axId val="131354624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1313364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1E57FF1-A8D5-49E4-9E39-A2C3970D17EC}" type="presOf" srcId="{54CBDA1E-3E36-4D94-88FA-49704E39077F}" destId="{561E978D-A221-4F59-B8B4-E23A4CE2B6A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0.28125</cdr:x>
      <cdr:y>0.2018</cdr:y>
    </cdr:from>
    <cdr:to>
      <cdr:x>0.39236</cdr:x>
      <cdr:y>0.37656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14600" y="10558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0.61722</cdr:x>
      <cdr:y>0.40196</cdr:y>
    </cdr:from>
    <cdr:to>
      <cdr:x>0.82341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1614" y="1464466"/>
          <a:ext cx="1143026" cy="357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 дотация 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0.54152</cdr:x>
      <cdr:y>0.13725</cdr:y>
    </cdr:from>
    <cdr:to>
      <cdr:x>0.70588</cdr:x>
      <cdr:y>0.23529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1954" y="500062"/>
          <a:ext cx="91114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0.3964</cdr:x>
      <cdr:y>0.21158</cdr:y>
    </cdr:from>
    <cdr:to>
      <cdr:x>0.61547</cdr:x>
      <cdr:y>0.29001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197478" y="770843"/>
          <a:ext cx="1214428" cy="285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 иной МБТ </a:t>
          </a:r>
        </a:p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0.52319</cdr:x>
      <cdr:y>0</cdr:y>
    </cdr:from>
    <cdr:to>
      <cdr:x>0.76804</cdr:x>
      <cdr:y>0.09804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0"/>
          <a:ext cx="135732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0.03979</cdr:x>
      <cdr:y>0.01961</cdr:y>
    </cdr:from>
    <cdr:to>
      <cdr:x>0.2474</cdr:x>
      <cdr:y>0.17647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8586" y="71434"/>
          <a:ext cx="171451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0.60423</cdr:x>
      <cdr:y>0.59264</cdr:y>
    </cdr:from>
    <cdr:to>
      <cdr:x>0.81041</cdr:x>
      <cdr:y>0.67107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349606" y="2159175"/>
          <a:ext cx="1142971" cy="285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 субсидии</a:t>
          </a:r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A4739BD9-5F4D-47D5-9DFA-756DCB266641}" type="datetimeFigureOut">
              <a:rPr lang="ru-RU" smtClean="0"/>
              <a:pPr/>
              <a:t>26.02.2019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038" tIns="45519" rIns="91038" bIns="4551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322FA7F5-E012-425A-8DB4-B5F51E3C8F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47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3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656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35511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56792"/>
            <a:ext cx="6328792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18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6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6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37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6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03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1E54-B5B1-46BD-8468-CE8CEAFC0476}" type="datetimeFigureOut">
              <a:rPr lang="zh-CN" altLang="en-US" smtClean="0"/>
              <a:pPr/>
              <a:t>2019/2/26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68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1%D0%B5%D1%80%D1%8B%D1%88%D0%B5%D0%B2%D1%81%D0%BA%D0%B8%D0%B9_%D1%80%D0%B0%D0%B9%D0%BE%D0%BD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emf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chart" Target="../charts/chart6.xml"/><Relationship Id="rId9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admser.ru/&#1092;&#1080;&#1085;&#1072;&#1085;&#1089;&#1099;/" TargetMode="External"/><Relationship Id="rId2" Type="http://schemas.openxmlformats.org/officeDocument/2006/relationships/hyperlink" Target="mailto:serfin.amur@mail.ru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1500174"/>
            <a:ext cx="7715304" cy="2928958"/>
          </a:xfrm>
        </p:spPr>
        <p:txBody>
          <a:bodyPr>
            <a:noAutofit/>
          </a:bodyPr>
          <a:lstStyle/>
          <a:p>
            <a:r>
              <a:rPr lang="ru-RU" altLang="zh-CN" sz="4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проекту решения Совета народных депутатов</a:t>
            </a: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«Об исполнении районного бюджета за 2018 год»</a:t>
            </a:r>
            <a:endParaRPr lang="zh-CN" altLang="en-US" sz="24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5575" y="285728"/>
            <a:ext cx="1078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УПРАВЛЕНИЕ АДМИНИСТРАЦИИ СЕРЫШЕВСКОГО РАЙОНА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41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altLang="zh-CN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4625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Представляем Вашему вниманию основные показатели исполнения районного бюджета за 2018 год.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Одной из ключевых задач является обеспечение прозрачности и открытости бюджетного процесса.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Жители,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как налогоплательщики, и как потребители общественных благ должны быть уверены в том, что передаваемые 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На сайте администрации </a:t>
            </a:r>
            <a:r>
              <a:rPr lang="ru-RU" altLang="zh-CN" sz="20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 района можно ознакомиться с показателями районного бюджета, итогами его исполнения, а также получить другую важную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92422"/>
            <a:ext cx="8208912" cy="388517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6378997">
            <a:off x="4208557" y="619128"/>
            <a:ext cx="257148" cy="1376132"/>
          </a:xfrm>
        </p:spPr>
        <p:txBody>
          <a:bodyPr>
            <a:normAutofit fontScale="55000" lnSpcReduction="20000"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7224" y="1785926"/>
            <a:ext cx="2286016" cy="15001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4111" y="1002513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января 1935 года согласно постановлению президиума ВЦИК в составе Амурской области образован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1935 года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 был переименован в 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Серышевский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 назван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 Степана Михайловича Серышева,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военного руководителя, борца за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советскую власть на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Дальнем Востоке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ru-RU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]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территории района образованы 16 муниципальных образований: 1 городское и 15 сельских поселений.</a:t>
            </a:r>
            <a:endParaRPr lang="ru-RU" sz="1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779" y="3857764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исленность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 на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01.01.2018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24,5 тыс. человек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городском поселении проживает 40,2 %)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7817" y="2387508"/>
            <a:ext cx="228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Административный центр-</a:t>
            </a:r>
          </a:p>
          <a:p>
            <a:pPr algn="ctr"/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Серышево 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Территория –                  3805 км 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184" y="2470224"/>
            <a:ext cx="5040560" cy="33441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2362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511156"/>
          </a:xfrm>
        </p:spPr>
        <p:txBody>
          <a:bodyPr>
            <a:normAutofit fontScale="90000"/>
          </a:bodyPr>
          <a:lstStyle/>
          <a:p>
            <a:r>
              <a:rPr lang="ru-RU" altLang="zh-CN" sz="36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42928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0" indent="0" algn="just">
              <a:buNone/>
            </a:pP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 </a:t>
            </a:r>
          </a:p>
          <a:p>
            <a:pPr algn="just"/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</a:p>
          <a:p>
            <a:pPr marL="0" indent="0" algn="just">
              <a:buNone/>
            </a:pP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превышение расходов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</a:t>
            </a:r>
          </a:p>
          <a:p>
            <a:pPr marL="0" indent="0" algn="just">
              <a:buNone/>
            </a:pPr>
            <a:endParaRPr lang="ru-RU" sz="60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доходов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расходами</a:t>
            </a:r>
          </a:p>
          <a:p>
            <a:pPr marL="0" indent="0" algn="just">
              <a:buNone/>
            </a:pPr>
            <a:endParaRPr lang="ru-RU" sz="6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 </a:t>
            </a:r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бюджету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(например, из бюджета Амурской области бюджету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и бюджетам поселений района, 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же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бюджета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бюджетам поселений)</a:t>
            </a:r>
          </a:p>
          <a:p>
            <a:pPr algn="just"/>
            <a:endParaRPr lang="ru-RU" sz="6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60648"/>
            <a:ext cx="8358246" cy="739460"/>
          </a:xfrm>
        </p:spPr>
        <p:txBody>
          <a:bodyPr>
            <a:normAutofit fontScale="90000"/>
          </a:bodyPr>
          <a:lstStyle/>
          <a:p>
            <a:r>
              <a:rPr lang="ru-RU" altLang="zh-CN" sz="26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altLang="zh-CN" sz="2600" b="1" dirty="0"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25598" y="1412776"/>
            <a:ext cx="2626322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РФ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339752" y="1988840"/>
            <a:ext cx="504056" cy="2736304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5598" y="4853630"/>
            <a:ext cx="2732364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Местные бюджеты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47664" y="2492896"/>
            <a:ext cx="2160240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15971"/>
            <a:ext cx="216024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2204864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51920" y="3383472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территориальных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2167624"/>
            <a:ext cx="1547664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3376519"/>
            <a:ext cx="1547663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субъектов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96136" y="1223232"/>
            <a:ext cx="3240360" cy="544612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РФ состоит из бюджетов трех уровней: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•первый уровень – федеральный бюджет РФ и бюджеты государственных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•второй уровень –бюджет субъектов РФ и бюджеты государственных территориальных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•третий уровень – местные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(муниципальных районов, городских округов, городских и сельских поселений).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30" y="292336"/>
            <a:ext cx="4248472" cy="50405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Какие бюджеты формируются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03419" y="1252959"/>
            <a:ext cx="3047044" cy="7920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b="1" i="1" dirty="0" err="1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22" y="2101892"/>
            <a:ext cx="1264011" cy="10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3054889">
            <a:off x="2272670" y="3388572"/>
            <a:ext cx="665362" cy="21863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9008" y="3756502"/>
            <a:ext cx="1498168" cy="9291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151858" y="3793542"/>
            <a:ext cx="1500166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8005428">
            <a:off x="1477714" y="3371475"/>
            <a:ext cx="676731" cy="22238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62210" y="326071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Кто управляет и распоряжается бюджетом?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http://praxiscom.ru/wp-content/uploads/38341974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31781"/>
            <a:ext cx="1294215" cy="105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бъект 4"/>
          <p:cNvSpPr txBox="1">
            <a:spLocks/>
          </p:cNvSpPr>
          <p:nvPr/>
        </p:nvSpPr>
        <p:spPr>
          <a:xfrm>
            <a:off x="4929190" y="1285860"/>
            <a:ext cx="2831020" cy="759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бюджетного процесса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86644" y="1714488"/>
            <a:ext cx="1751385" cy="792088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Глава района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79649" y="2571744"/>
            <a:ext cx="1864351" cy="813022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Совет народных депутатов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763406">
            <a:off x="6353836" y="2887973"/>
            <a:ext cx="807762" cy="18583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21078767">
            <a:off x="6451813" y="2233938"/>
            <a:ext cx="856328" cy="18479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358082" y="3429000"/>
            <a:ext cx="1785918" cy="7920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Администрация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 rot="1584853">
            <a:off x="6271291" y="3375139"/>
            <a:ext cx="1086312" cy="1865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2741759">
            <a:off x="5990401" y="3855883"/>
            <a:ext cx="1610326" cy="2161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315956" y="4313616"/>
            <a:ext cx="1754128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Управления администрации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304104" y="5340728"/>
            <a:ext cx="1765980" cy="8635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3694136">
            <a:off x="5540156" y="4271333"/>
            <a:ext cx="2044240" cy="21573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2018 год,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805820"/>
              </p:ext>
            </p:extLst>
          </p:nvPr>
        </p:nvGraphicFramePr>
        <p:xfrm>
          <a:off x="539552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62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районного бюджета в 2018 году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mywishlist.ru/pic/i/wish/orig/007/833/88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496" y="4437112"/>
            <a:ext cx="2535647" cy="19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1307962"/>
            <a:ext cx="2592288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147,8 млн. руб.: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НДФЛ- 128,2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Акцизы- 8,3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ЕНВД- 6,9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ЕСХН- 2,1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СНО- 0,1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Госпошлина- 2,2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307962"/>
            <a:ext cx="2880320" cy="2593305"/>
          </a:xfrm>
          <a:prstGeom prst="roundRect">
            <a:avLst>
              <a:gd name="adj" fmla="val 187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27,0 млн. руб.: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земли и недвижимости- 21,9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ресурсами- 0,6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земли и недвижимости- 0,9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услуги- 0,3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Штрафы- 3,3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307962"/>
            <a:ext cx="2674640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  </a:t>
            </a:r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635,0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Дотации- 240,6 млн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Субсидии- 27,4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Субвенции- 351,0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МБТ- 16,0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113793">
            <a:off x="2522270" y="4113547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4342797" y="4087958"/>
            <a:ext cx="458405" cy="238136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9302685">
            <a:off x="5881944" y="4113546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9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572528" cy="70788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ИЗМЕНЕНИЕ ОБЪЕМОВ ПОСТУПЛЕНИЙ ПО НАЛОГОВЫМ </a:t>
            </a:r>
          </a:p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ДОХОДАМ В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6578" y="928670"/>
            <a:ext cx="214314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Отклонение (+, - )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643306" y="928670"/>
            <a:ext cx="1428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cs typeface="Times New Roman" pitchFamily="18" charset="0"/>
              </a:rPr>
              <a:t>млн.рублей</a:t>
            </a:r>
            <a:endParaRPr lang="ru-RU" sz="1600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flipH="1">
            <a:off x="5868144" y="2535996"/>
            <a:ext cx="253220" cy="419775"/>
          </a:xfrm>
          <a:prstGeom prst="upArrow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364088" y="297945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0951" y="2535996"/>
            <a:ext cx="79143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ln w="11430"/>
                <a:solidFill>
                  <a:srgbClr val="FF797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+100%</a:t>
            </a:r>
            <a:endParaRPr lang="ru-RU" sz="1600" b="1" dirty="0">
              <a:ln w="11430"/>
              <a:solidFill>
                <a:srgbClr val="FF797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8356" y="2080302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+8%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70510" y="2995049"/>
            <a:ext cx="857250" cy="3381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</a:t>
            </a: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22%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816039982"/>
              </p:ext>
            </p:extLst>
          </p:nvPr>
        </p:nvGraphicFramePr>
        <p:xfrm>
          <a:off x="1331640" y="155679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369642" y="3438893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+23%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2399917"/>
              </p:ext>
            </p:extLst>
          </p:nvPr>
        </p:nvGraphicFramePr>
        <p:xfrm>
          <a:off x="457200" y="1076970"/>
          <a:ext cx="8229600" cy="523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615305"/>
            <a:ext cx="8712968" cy="4616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ДИНАМИКА  ДОХОДОВ 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РАЙОННОГО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БЮДЖЕТА В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2018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34703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функциональной классификации,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929967"/>
              </p:ext>
            </p:extLst>
          </p:nvPr>
        </p:nvGraphicFramePr>
        <p:xfrm>
          <a:off x="142844" y="1071546"/>
          <a:ext cx="8658228" cy="51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2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586790" cy="9286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исполнения расходов по функциональной классификации за 2018 год, млн.рублей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655063"/>
              </p:ext>
            </p:extLst>
          </p:nvPr>
        </p:nvGraphicFramePr>
        <p:xfrm>
          <a:off x="285720" y="1000108"/>
          <a:ext cx="8715435" cy="413707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41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5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4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4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Отклонение от плана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56,5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-7,6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7549757"/>
                  </a:ext>
                </a:extLst>
              </a:tr>
              <a:tr h="43437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31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24,5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ХОЗЯЙСТВО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9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471,2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470,5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КИНЕМАТОГРАФИЯ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98119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СУБЪЕКТОВ РОССИЙСКОЙ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86,2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86,2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812,4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801,5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-10,9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36979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5" y="5137739"/>
            <a:ext cx="8605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Исполнение бюджета по расходам за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2018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 при утвержденных бюджетных назначениях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812,45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составило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801,51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98,7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%.</a:t>
            </a:r>
          </a:p>
          <a:p>
            <a:pPr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причиной исполнения расходов не в полном объеме является экономия средств по торгам.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бюджета по муниципальным программам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28737"/>
            <a:ext cx="8643998" cy="40005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5875" algn="just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повышения эффективности и результативности бюджетных расходов Администрацией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принято решение: формировать и исполнять расходную часть районного бюджета через реализацию 7 муниципальных программ. Районный бюджет на 2018 – 2020 годы  - программный бюджет.</a:t>
            </a:r>
          </a:p>
          <a:p>
            <a:pPr indent="15875">
              <a:buNone/>
            </a:pP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документ, определяющий: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 задачи муниципальной политики в определенной сфере;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способы их достижения;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четкое определение объемов используемых финансовых ресурсов.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4338" y="534084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на 2014-2025 годы»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5"/>
            <a:ext cx="1512168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339752" y="1196752"/>
            <a:ext cx="6552728" cy="73866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образования, соответствующего инновационному развитию экономики, современным требованиям общества, каждого гражданина, а также процессов интеграции в мировое сообщество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514812"/>
              </p:ext>
            </p:extLst>
          </p:nvPr>
        </p:nvGraphicFramePr>
        <p:xfrm>
          <a:off x="611560" y="2150841"/>
          <a:ext cx="3816424" cy="3374944"/>
        </p:xfrm>
        <a:graphic>
          <a:graphicData uri="http://schemas.openxmlformats.org/drawingml/2006/table">
            <a:tbl>
              <a:tblPr firstRow="1" bandRow="1"/>
              <a:tblGrid>
                <a:gridCol w="22322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0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 программе (</a:t>
                      </a:r>
                      <a:r>
                        <a:rPr lang="ru-RU" sz="1100" dirty="0" err="1" smtClean="0"/>
                        <a:t>тыс.рублей</a:t>
                      </a:r>
                      <a:r>
                        <a:rPr lang="ru-RU" sz="1100" dirty="0" smtClean="0"/>
                        <a:t>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498435,4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497242,0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профессионального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469,0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469,0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дошкольного, общего и дополнительного образования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457983,0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457351,2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защиты прав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29290,3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28807,8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государственной программы и прочие мероприятия в области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10693,1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10614,0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338692"/>
              </p:ext>
            </p:extLst>
          </p:nvPr>
        </p:nvGraphicFramePr>
        <p:xfrm>
          <a:off x="4572000" y="1935416"/>
          <a:ext cx="4320480" cy="4680486"/>
        </p:xfrm>
        <a:graphic>
          <a:graphicData uri="http://schemas.openxmlformats.org/drawingml/2006/table">
            <a:tbl>
              <a:tblPr firstRow="1" bandRow="1"/>
              <a:tblGrid>
                <a:gridCol w="31387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08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08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0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3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вес численности выпускников образовательных организаций профессионального образования очной формы обучения, трудоустроившихся в течение одного года после окончания обучения по полученной специальности (профессии), в общей их численности,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65 %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52,8 %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Доступность дошкольного образования (отношение численности детей 3 - 7 лет, которым предоставлена возможность получать услуги дошкольного образования, к численности детей в возрасте 3 - 7 лет, скорректированной на численность детей в возрасте 5 - 7 лет, обучающихся в школе),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Отношение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среднего балла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ЕГЭ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расчете на 1 предмет) в 10 процентах школ с лучшими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ЕГЭ к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среднему баллу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ЕГЭ 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расчете на 1 предмет) в 10 процентах школ с худшими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ЕГЭ,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1,5 %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1,4 %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65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детей, оставшихся без попечения родителей, переданных на воспитание в семьи граждан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РФ,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постоянно проживающих на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территории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РФ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(на усыновление (удочерение) и под опеку (попечительство)), в том числе по договору о приемной семье,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72,8 %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72,8%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 fontAlgn="t"/>
                      <a:r>
                        <a:rPr lang="ru-RU" sz="1000" b="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работающих в сфере образования, граждан в возрасте от 25 до 65 лет, прошедших повышение квалификации и (или) профессиональную подготовку, в общей численности работающих в указанных сферах граждан этой возрастной группы,%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70,8 %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56,3 %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19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>
          <a:xfrm>
            <a:off x="414338" y="285948"/>
            <a:ext cx="8229600" cy="615553"/>
          </a:xfrm>
          <a:extLst/>
        </p:spPr>
        <p:txBody>
          <a:bodyPr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деятельности органов местного самоуправления </a:t>
            </a:r>
            <a:r>
              <a:rPr lang="ru-RU" sz="16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 2015-2020 </a:t>
            </a:r>
            <a:r>
              <a:rPr lang="ru-RU" sz="18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  <a:endParaRPr lang="ru-RU" sz="1800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57250"/>
            <a:ext cx="1511300" cy="1203325"/>
          </a:xfrm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214563" y="1143000"/>
            <a:ext cx="6410325" cy="523875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Совершенствование деятельности органов местного самоуправления </a:t>
            </a:r>
            <a:r>
              <a:rPr lang="ru-RU" sz="1400" kern="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 района и повышение качества управления</a:t>
            </a:r>
            <a:endParaRPr lang="ru-RU" sz="1400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54431"/>
              </p:ext>
            </p:extLst>
          </p:nvPr>
        </p:nvGraphicFramePr>
        <p:xfrm>
          <a:off x="357188" y="2143125"/>
          <a:ext cx="4000528" cy="2613466"/>
        </p:xfrm>
        <a:graphic>
          <a:graphicData uri="http://schemas.openxmlformats.org/drawingml/2006/table">
            <a:tbl>
              <a:tblPr firstRow="1" bandRow="1"/>
              <a:tblGrid>
                <a:gridCol w="24618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1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Расходы по государственной программе (млн.рублей):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План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Факт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1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130 845,9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127 098,2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управления муниципальными финансами и муниципальным долгом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Серышевского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78 534,6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78 229,9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использования государственного имущества Амурской области»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10 540,5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9 052,0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«Развитие муниципальной службы в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Серышевском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41 656,8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39 816,3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57391"/>
              </p:ext>
            </p:extLst>
          </p:nvPr>
        </p:nvGraphicFramePr>
        <p:xfrm>
          <a:off x="4572000" y="2286000"/>
          <a:ext cx="4286250" cy="3164992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17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Доля расходов областного бюджета, формируемых в рамках государственных программ, в общем объеме расходов областного бюджета без учета целевых безвозмездных поступлений,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96,3</a:t>
                      </a: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54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используемых областных объектов в общем количестве областных объектов,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7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Количество некоммерческих организаций на территории региона, ед.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940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Уровень производственного травматизма (численность пострадавших с утратой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трудоспособности на 1 рабочий день и более и со смертельным исходом в расчете на 1000 работающих)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муниципальным образованиям в 2018 году в рамках </a:t>
            </a:r>
            <a:r>
              <a:rPr lang="ru-RU" sz="1600" b="1" kern="0" dirty="0" smtClean="0">
                <a:latin typeface="Times New Roman" pitchFamily="18" charset="0"/>
                <a:cs typeface="Times New Roman" pitchFamily="18" charset="0"/>
              </a:rPr>
              <a:t>государственной программы «Повышение эффективности деятельности органов  на 2014-2020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12394879"/>
              </p:ext>
            </p:extLst>
          </p:nvPr>
        </p:nvGraphicFramePr>
        <p:xfrm>
          <a:off x="214282" y="2565969"/>
          <a:ext cx="5543560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1428736"/>
            <a:ext cx="871543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условий для эффективного выполнения полномочий  органами местного самоуправления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2571744"/>
            <a:ext cx="3429024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целях обеспечения сбалансированности и устойчивости бюджетной системы местным бюджетам в 2018 году перечислены: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 на выравнивание бюджетной обеспеченности поселений – 35 млн. рублей (100%).</a:t>
            </a:r>
          </a:p>
          <a:p>
            <a:pPr algn="just">
              <a:buFontTx/>
              <a:buChar char="-"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>
          <a:xfrm>
            <a:off x="414338" y="285948"/>
            <a:ext cx="8229600" cy="615553"/>
          </a:xfrm>
          <a:extLst/>
        </p:spPr>
        <p:txBody>
          <a:bodyPr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деятельности органов местного самоуправления </a:t>
            </a:r>
            <a:r>
              <a:rPr lang="ru-RU" sz="16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 2015-2025 </a:t>
            </a:r>
            <a:r>
              <a:rPr lang="ru-RU" sz="18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  <a:endParaRPr lang="ru-RU" sz="1800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57250"/>
            <a:ext cx="1511300" cy="1203325"/>
          </a:xfrm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214563" y="1143000"/>
            <a:ext cx="6410325" cy="523875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Совершенствование деятельности органов местного самоуправления </a:t>
            </a:r>
            <a:r>
              <a:rPr lang="ru-RU" sz="1400" kern="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 района и повышение качества управления</a:t>
            </a:r>
            <a:endParaRPr lang="ru-RU" sz="1400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39687"/>
              </p:ext>
            </p:extLst>
          </p:nvPr>
        </p:nvGraphicFramePr>
        <p:xfrm>
          <a:off x="357188" y="2143125"/>
          <a:ext cx="4000528" cy="2613466"/>
        </p:xfrm>
        <a:graphic>
          <a:graphicData uri="http://schemas.openxmlformats.org/drawingml/2006/table">
            <a:tbl>
              <a:tblPr firstRow="1" bandRow="1"/>
              <a:tblGrid>
                <a:gridCol w="2461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15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71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Расходы по государственной программе (млн.рублей):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План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Факт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1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155500,2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147756,8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управления муниципальными финансами и муниципальным долгом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Серышевского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100827,5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95735,4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использования государственного имущества Амурской области»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10538,1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9556,7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4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«Развитие муниципальной службы в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Серышевском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44134,6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42464,7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88651"/>
              </p:ext>
            </p:extLst>
          </p:nvPr>
        </p:nvGraphicFramePr>
        <p:xfrm>
          <a:off x="4499992" y="2286000"/>
          <a:ext cx="4358258" cy="3321215"/>
        </p:xfrm>
        <a:graphic>
          <a:graphicData uri="http://schemas.openxmlformats.org/drawingml/2006/table">
            <a:tbl>
              <a:tblPr firstRow="1" bandRow="1"/>
              <a:tblGrid>
                <a:gridCol w="32152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52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50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доли расходов районного бюджета, формируемых в рамках муниципальных программ в общем объеме расходов районного бюджета, без учета целевых безвозмездных поступлений,%</a:t>
                      </a:r>
                      <a:endParaRPr lang="ru-RU" sz="1000" kern="120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98,0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96,3</a:t>
                      </a: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используемых областных объектов в общем количестве областных объектов,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78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 граждан, использующих механизм получения государственных и муниципальных услуг в электронной форме,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100,0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64,0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9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удельного веса объектов, на которые оформлено право собственности </a:t>
                      </a:r>
                      <a:r>
                        <a:rPr lang="ru-RU" sz="1000" kern="120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 к общему количеству районного имущества, учтенного в Реестре 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100,0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85,5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объемов поступлений в бюджет района доходов от использования земельных ресурсов </a:t>
                      </a:r>
                      <a:r>
                        <a:rPr lang="ru-RU" sz="1000" kern="120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000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110,0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86,7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99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476672"/>
            <a:ext cx="8572560" cy="916345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kern="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kern="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«Модернизация жилищно-коммунального комплекса, развитие транспортной системы, энергосбережение и повышение энергетической эффективности в </a:t>
            </a:r>
            <a:r>
              <a:rPr lang="ru-RU" sz="2000" b="1" kern="0" dirty="0" err="1" smtClean="0">
                <a:latin typeface="Times New Roman" pitchFamily="18" charset="0"/>
                <a:cs typeface="Times New Roman" pitchFamily="18" charset="0"/>
              </a:rPr>
              <a:t>Серышевском</a:t>
            </a: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 районе  на 2014 - 2025 годы» за 2018 год</a:t>
            </a:r>
            <a:b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latin typeface="Times New Roman"/>
                <a:ea typeface="Times New Roman"/>
              </a:rPr>
              <a:t>Цель муниципальной программы :</a:t>
            </a:r>
            <a:br>
              <a:rPr lang="ru-RU" sz="2200" b="1" i="1" dirty="0" smtClean="0">
                <a:latin typeface="Times New Roman"/>
                <a:ea typeface="Times New Roman"/>
              </a:rPr>
            </a:br>
            <a:r>
              <a:rPr lang="ru-RU" sz="2400" b="1" i="1" dirty="0" smtClean="0">
                <a:latin typeface="Times New Roman"/>
                <a:ea typeface="Times New Roman"/>
              </a:rPr>
              <a:t/>
            </a:r>
            <a:br>
              <a:rPr lang="ru-RU" sz="2400" b="1" i="1" dirty="0" smtClean="0">
                <a:latin typeface="Times New Roman"/>
                <a:ea typeface="Times New Roman"/>
              </a:rPr>
            </a:br>
            <a:endParaRPr lang="zh-CN" altLang="en-US" sz="22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3500438"/>
            <a:ext cx="6286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         </a:t>
            </a:r>
            <a:endParaRPr lang="ru-RU" sz="1500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065371369"/>
              </p:ext>
            </p:extLst>
          </p:nvPr>
        </p:nvGraphicFramePr>
        <p:xfrm>
          <a:off x="142844" y="3786190"/>
          <a:ext cx="385765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pic>
        <p:nvPicPr>
          <p:cNvPr id="2173" name="Picture 125" descr="http://xn---64-6cdkauevqq2ajhplkpd3c4j.xn--p1ai/wp-content/uploads/2017/05/8c19da0b105eb9847950080c7d4453f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9221">
            <a:off x="369713" y="2751803"/>
            <a:ext cx="3316829" cy="335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731" y="1928802"/>
            <a:ext cx="5934075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4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 вправо с вырезом 6"/>
          <p:cNvSpPr/>
          <p:nvPr/>
        </p:nvSpPr>
        <p:spPr>
          <a:xfrm rot="5400000">
            <a:off x="134041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 rot="5400000">
            <a:off x="462656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284061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5400000">
            <a:off x="6198196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776983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214290"/>
            <a:ext cx="8429684" cy="92333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kern="0" noProof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рограмма  «</a:t>
            </a:r>
            <a:r>
              <a:rPr lang="ru-RU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Модернизация жилищно-коммунального комплекса, развитие транспортной системы, энергосбережение и повышение энергетической эффективности в </a:t>
            </a:r>
            <a:r>
              <a:rPr lang="ru-RU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Серышевском</a:t>
            </a:r>
            <a:r>
              <a:rPr lang="ru-RU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районе на 2014-2025годы</a:t>
            </a:r>
            <a:r>
              <a:rPr kumimoji="0" lang="ru-RU" sz="18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1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1571604" y="1139552"/>
            <a:ext cx="657229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Фактическое исполнение подпрограмм за период январь-декабрь 2018 года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89" y="1651506"/>
            <a:ext cx="1414468" cy="1151465"/>
          </a:xfrm>
          <a:prstGeom prst="rect">
            <a:avLst/>
          </a:prstGeom>
        </p:spPr>
      </p:pic>
      <p:pic>
        <p:nvPicPr>
          <p:cNvPr id="15" name="Рисунок 14" descr="скачанные файл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322" y="1651506"/>
            <a:ext cx="1370181" cy="121444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651506"/>
            <a:ext cx="1584176" cy="115146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651506"/>
            <a:ext cx="1512168" cy="115146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1" y="1651506"/>
            <a:ext cx="1508749" cy="115146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1651506"/>
            <a:ext cx="1331603" cy="1129421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700383"/>
              </p:ext>
            </p:extLst>
          </p:nvPr>
        </p:nvGraphicFramePr>
        <p:xfrm>
          <a:off x="630370" y="5185742"/>
          <a:ext cx="8072494" cy="1927860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Распределение субсидии на возмещение части затрат, возникших в результате установления льготных тарифов на тепловую энергию, теплоноситель для населения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Серышевского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района,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подготовка к отопительному периоду на 2018-2019 годы</a:t>
                      </a:r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Обеспечение дорожной деятельности в отношении дорог общего пользования местного значения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. Субсидия МУП «Автомобилист» на возмещение частичного покрытия убытков от основного вида деятельности</a:t>
                      </a:r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Поддержка молодых семей, признанных в установленном порядке, нуждающимися в улучшении жилищных условия. На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территори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Серышевского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района за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период январь- декабрь выдано 2 жилищных сертификата   молодым семьям на приобретение жилого помещения  </a:t>
                      </a: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Возмещение затрат по оплате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договоров на оказание услуг по дежурству во время действия особого противопожарного режима, ликвидация деревьев представляющих опасность населению, работы  по очистке населенных пунктов  от сухой растительности 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Для переселение граждан из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ветхого аварийного жилья были приобретены 10 жилых помещений общей площадью 402,1 </a:t>
                      </a:r>
                      <a:r>
                        <a:rPr lang="ru-RU" sz="1000" b="1" i="1" baseline="0" dirty="0" err="1" smtClean="0">
                          <a:solidFill>
                            <a:schemeClr val="tx1"/>
                          </a:solidFill>
                        </a:rPr>
                        <a:t>кв.м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160786"/>
              </p:ext>
            </p:extLst>
          </p:nvPr>
        </p:nvGraphicFramePr>
        <p:xfrm>
          <a:off x="291872" y="2801903"/>
          <a:ext cx="8429684" cy="2156820"/>
        </p:xfrm>
        <a:graphic>
          <a:graphicData uri="http://schemas.openxmlformats.org/drawingml/2006/table">
            <a:tbl>
              <a:tblPr/>
              <a:tblGrid>
                <a:gridCol w="12858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34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11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8657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852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62119,5 тыс. 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17599,3 тыс. 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4500,0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тыс. 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2112,0 тыс.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2699,0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тыс.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11719,4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тыс.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9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36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Обеспечение</a:t>
                      </a:r>
                      <a:r>
                        <a:rPr lang="ru-RU" sz="1100" b="1" i="1" u="none" strike="noStrike" baseline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доступности  коммунальных услуг, повышение качества и надежности жилищно-коммунального  обслуживания населения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Повышение безопасности дорожного движения</a:t>
                      </a:r>
                      <a:r>
                        <a:rPr lang="ru-RU" sz="1100" b="1" i="1" u="none" strike="noStrike" baseline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в </a:t>
                      </a:r>
                      <a:r>
                        <a:rPr lang="ru-RU" sz="1100" b="1" i="1" u="none" strike="noStrike" baseline="0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Серышевском</a:t>
                      </a:r>
                      <a:r>
                        <a:rPr lang="ru-RU" sz="1100" b="1" i="1" u="none" strike="noStrike" baseline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районе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Организация и развитие пассажирского транспорта общего пользования в 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Серышевском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 районе 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Обеспечение жильем молодых семей на территории 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Серышевского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 района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Устойчивое</a:t>
                      </a:r>
                      <a:r>
                        <a:rPr lang="ru-RU" sz="1100" b="1" i="1" u="none" strike="noStrike" baseline="0" dirty="0" smtClean="0">
                          <a:solidFill>
                            <a:schemeClr val="tx2"/>
                          </a:solidFill>
                          <a:latin typeface="Calibri"/>
                        </a:rPr>
                        <a:t> развитие сельских территорий  на период до 2025 года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Переселение граждан из аварийного жилищного фонда с учетом необходимости развития малоэтажного жилищного строительства в 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Серышевском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райне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 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4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08" y="7937"/>
            <a:ext cx="8717009" cy="612751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Профилактика правонарушений , терроризма и экстремизма, а также реабилитация и обеспечение жизнедеятельности инвалидов 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 в 2014-2025 годы»</a:t>
            </a:r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</a:t>
            </a:r>
            <a:r>
              <a:rPr lang="ru-RU" sz="18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2018 г</a:t>
            </a:r>
            <a:endParaRPr lang="zh-CN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4" y="692696"/>
            <a:ext cx="8845581" cy="86409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программы : </a:t>
            </a:r>
            <a:r>
              <a:rPr lang="ru-RU" sz="1800" dirty="0" smtClean="0"/>
              <a:t>Обеспечение безопасности граждан на территории района; Повышение качества жизни, </a:t>
            </a:r>
            <a:r>
              <a:rPr lang="ru-RU" sz="1800" dirty="0"/>
              <a:t>создание системы комплексной реабилитации инвалидов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374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3833880229"/>
              </p:ext>
            </p:extLst>
          </p:nvPr>
        </p:nvGraphicFramePr>
        <p:xfrm>
          <a:off x="142844" y="2071678"/>
          <a:ext cx="1071570" cy="928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56" name="AutoShape 8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://opentrip.ru/wp-content/files/2011/02/travel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71800" y="2857496"/>
            <a:ext cx="1357322" cy="928694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155574" y="1556792"/>
            <a:ext cx="8845549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На реализацию муниципальную программы выделено всего </a:t>
            </a:r>
            <a:r>
              <a:rPr lang="ru-RU" sz="1600" b="1" dirty="0" smtClean="0"/>
              <a:t>587,0 тыс. рублей</a:t>
            </a:r>
            <a:r>
              <a:rPr lang="ru-RU" sz="1600" dirty="0" smtClean="0"/>
              <a:t>, в том числе на исполнение следующих мероприятий (в тыс. рублей):</a:t>
            </a:r>
            <a:endParaRPr lang="ru-RU" sz="1600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655111"/>
              </p:ext>
            </p:extLst>
          </p:nvPr>
        </p:nvGraphicFramePr>
        <p:xfrm>
          <a:off x="539552" y="3889356"/>
          <a:ext cx="5112568" cy="611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12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107,0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300,0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179,8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7" name="Таблица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808544"/>
              </p:ext>
            </p:extLst>
          </p:nvPr>
        </p:nvGraphicFramePr>
        <p:xfrm>
          <a:off x="539552" y="4500570"/>
          <a:ext cx="5112568" cy="1664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647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Совершенствование системы профилактики правонарушений в молодежной и подростковой среде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антитеррористической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защищенности объектов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беспрепятственного</a:t>
                      </a:r>
                      <a:r>
                        <a:rPr lang="ru-RU" sz="11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доступа инвалидов к информации объектам социальной инфраструктуры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2321" y="2564904"/>
            <a:ext cx="1681607" cy="1335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2564904"/>
            <a:ext cx="1728192" cy="129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29142437"/>
              </p:ext>
            </p:extLst>
          </p:nvPr>
        </p:nvGraphicFramePr>
        <p:xfrm>
          <a:off x="5580112" y="3321843"/>
          <a:ext cx="3338759" cy="252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3" y="2564904"/>
            <a:ext cx="1702768" cy="13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54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142844" y="260648"/>
            <a:ext cx="8786874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 программа «Развитие АПК и противодействие злоупотреблению наркотическими средствами в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Серышевском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районе на 2014- 2025 годы»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00108"/>
            <a:ext cx="1714511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0699" y="1020120"/>
            <a:ext cx="1761631" cy="11744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5" y="1000108"/>
            <a:ext cx="1631175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88530" y="1000107"/>
            <a:ext cx="1797850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2330" y="1020120"/>
            <a:ext cx="1785950" cy="11744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142844" y="2285992"/>
            <a:ext cx="164307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/>
              <a:t>Цель программы:</a:t>
            </a:r>
            <a:endParaRPr lang="ru-RU" sz="1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691680" y="2285992"/>
            <a:ext cx="7238038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устойчивого роста производства сельскохозяйственной продукции и улучшение качества жизни населения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района. Совершенствование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системы профилактики злоупотребления наркотиками различными категориями населения.</a:t>
            </a:r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204352"/>
              </p:ext>
            </p:extLst>
          </p:nvPr>
        </p:nvGraphicFramePr>
        <p:xfrm>
          <a:off x="611560" y="3356991"/>
          <a:ext cx="2952328" cy="2012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56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66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4057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Основные мероприятия программы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1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Поддержка обеспечения эпизоотического и</a:t>
                      </a:r>
                      <a:r>
                        <a:rPr lang="ru-RU" sz="900" b="1" baseline="0" dirty="0" smtClean="0"/>
                        <a:t> ветеринарно-санитарного благополучия на территории района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219,3</a:t>
                      </a:r>
                      <a:endParaRPr lang="ru-RU" sz="9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739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Обеспечение закупки</a:t>
                      </a:r>
                      <a:r>
                        <a:rPr lang="ru-RU" sz="900" b="1" baseline="0" dirty="0" smtClean="0"/>
                        <a:t> химических  средств  для уничтожения дикорастущей конопли и проведения мероприятий по ее уничтожению»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293,6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73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и проведение  мероприятий по развитию агропромышленного комплекса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80456"/>
              </p:ext>
            </p:extLst>
          </p:nvPr>
        </p:nvGraphicFramePr>
        <p:xfrm>
          <a:off x="4067944" y="3249624"/>
          <a:ext cx="4680520" cy="3528872"/>
        </p:xfrm>
        <a:graphic>
          <a:graphicData uri="http://schemas.openxmlformats.org/drawingml/2006/table">
            <a:tbl>
              <a:tblPr firstRow="1" bandRow="1"/>
              <a:tblGrid>
                <a:gridCol w="4680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1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4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посевных площадей - до        104,4 тыс. га, в том числе зерновых -  до 8,9 тыс. га, сои  - до 73,3 тыс. га, кормовых культур – до 14 тыс. га, картофеля – до 1,4 тыс. га, овощей – до 0,48 тыс. га.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7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поголовья крупного рогатого скота  -  до 4,6 тыс. голов, свиней – до 2,4 тыс. голов.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производство молока - до 20,7 тыс. тонн, скота на убой до 2,46 тыс. тонн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400" kern="1200" baseline="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009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Приобретение сельскохозяйственными товаропроизводителями новых машин и оборудования для растениеводства,  животноводства и кормопроизводства позволит обновить парк на: 54 тракторов, 70 зерноуборочных комбайнов, 5 единиц кормоуборочных комбайнов и кормозаготовительных комплексов.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6">
                            <a:lumMod val="40000"/>
                            <a:lumOff val="60000"/>
                          </a:schemeClr>
                        </a:gs>
                        <a:gs pos="0">
                          <a:schemeClr val="accent6">
                            <a:lumMod val="20000"/>
                            <a:lumOff val="8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8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837060"/>
              </p:ext>
            </p:extLst>
          </p:nvPr>
        </p:nvGraphicFramePr>
        <p:xfrm>
          <a:off x="6300192" y="2575560"/>
          <a:ext cx="2713118" cy="428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3118"/>
              </a:tblGrid>
              <a:tr h="897615">
                <a:tc>
                  <a:txBody>
                    <a:bodyPr/>
                    <a:lstStyle/>
                    <a:p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Ожидаемые конечные р</a:t>
                      </a:r>
                    </a:p>
                    <a:p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Результаты реализации муниципальной </a:t>
                      </a:r>
                      <a:endParaRPr lang="ru-RU" sz="1400" b="1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55525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результате реализации мероприятий программы ожидается к 2025 году увеличение: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числа субъектов малого и среднего предпринимательства до 379 ед.;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150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доли среднесписочной численности работников малых предприятий в среднесписочной численности работников всех предприятий и организаций до 18,0%;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налоговых поступлений в районный бюджет от субъектов малого и среднего предпринимательства до 13,2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8572528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ru-RU" b="1" cap="all" noProof="0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</a:t>
            </a:r>
            <a:r>
              <a:rPr lang="ru-RU" b="1" cap="small" noProof="0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« Развитие субъектов малого и среднего предпринимательства в </a:t>
            </a:r>
            <a:r>
              <a:rPr lang="ru-RU" b="1" cap="small" noProof="0" dirty="0" err="1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Серышевском</a:t>
            </a:r>
            <a:r>
              <a:rPr lang="ru-RU" b="1" cap="small" noProof="0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районе на 2014-2025 годы»</a:t>
            </a:r>
            <a:endParaRPr kumimoji="0" lang="ru-RU" b="1" i="0" u="none" strike="noStrike" kern="1200" cap="small" spc="0" normalizeH="0" noProof="0" dirty="0">
              <a:ln>
                <a:noFill/>
              </a:ln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2071678"/>
            <a:ext cx="171451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i="1" u="sng" dirty="0" smtClean="0"/>
              <a:t>Цель программы:</a:t>
            </a:r>
            <a:endParaRPr lang="ru-RU" sz="1400" b="1" i="1" u="sng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2380540"/>
              </p:ext>
            </p:extLst>
          </p:nvPr>
        </p:nvGraphicFramePr>
        <p:xfrm>
          <a:off x="0" y="2810342"/>
          <a:ext cx="3061574" cy="3730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1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8320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Задачи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12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Совершенствование действующей правовой базы, стимулирующей развитие малого и среднего предпринимательства на территории района.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17457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Финансовая и организационная  поддержка субъектов малого и среднего предпринимательства, а также организаций, образующих инфраструктуру поддержки малого и среднего предпринимательства.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6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форм и механизмов взаимодействия органов власти и предпринимательских структур.</a:t>
                      </a:r>
                    </a:p>
                    <a:p>
                      <a:pPr marL="0" algn="l" defTabSz="914400" rtl="0" eaLnBrk="1" latinLnBrk="0" hangingPunct="1"/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74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Информационная и консультационная поддержка субъектов малого и среднего предпринимательства.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1840" y="711310"/>
            <a:ext cx="2808312" cy="1281985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96" y="672367"/>
            <a:ext cx="2192888" cy="1377658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672366"/>
            <a:ext cx="2160240" cy="1399312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000232" y="2071678"/>
            <a:ext cx="7000924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Создание благоприятных условий для устойчивого функционирования и развития субъектов малого и среднего предпринимательства на территории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района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3939920" y="29249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34648274"/>
              </p:ext>
            </p:extLst>
          </p:nvPr>
        </p:nvGraphicFramePr>
        <p:xfrm>
          <a:off x="3131840" y="3645024"/>
          <a:ext cx="3024336" cy="261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163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42" y="260648"/>
            <a:ext cx="8513699" cy="66802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Реализация мероприятий в области культуры, молодежной политики и спорта на территории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района на 2014-2025 годы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zh-CN" alt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142984"/>
            <a:ext cx="6215106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 smtClean="0"/>
              <a:t>Цель :</a:t>
            </a:r>
            <a:r>
              <a:rPr lang="ru-RU" sz="1400" b="1" dirty="0"/>
              <a:t> </a:t>
            </a:r>
            <a:r>
              <a:rPr lang="ru-RU" sz="1400" b="1" dirty="0" smtClean="0"/>
              <a:t>Проведение </a:t>
            </a:r>
            <a:r>
              <a:rPr lang="ru-RU" sz="1400" b="1" dirty="0"/>
              <a:t>мероприятий в области культуры, молодежной политики и спорта на территории </a:t>
            </a:r>
            <a:r>
              <a:rPr lang="ru-RU" sz="1400" b="1" dirty="0" err="1"/>
              <a:t>Серышевского</a:t>
            </a:r>
            <a:r>
              <a:rPr lang="ru-RU" sz="1400" b="1" dirty="0"/>
              <a:t> района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877384"/>
              </p:ext>
            </p:extLst>
          </p:nvPr>
        </p:nvGraphicFramePr>
        <p:xfrm>
          <a:off x="0" y="2833514"/>
          <a:ext cx="4427984" cy="400506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3742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14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22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8165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по программе</a:t>
                      </a:r>
                      <a:r>
                        <a:rPr lang="ru-RU" sz="12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b="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тыс..рублей</a:t>
                      </a:r>
                      <a:r>
                        <a:rPr lang="ru-RU" sz="12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6284">
                <a:tc>
                  <a:txBody>
                    <a:bodyPr/>
                    <a:lstStyle/>
                    <a:p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Всего,</a:t>
                      </a:r>
                    </a:p>
                    <a:p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48961,6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48820,5</a:t>
                      </a:r>
                      <a:endParaRPr lang="ru-RU" sz="1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2895">
                <a:tc>
                  <a:txBody>
                    <a:bodyPr/>
                    <a:lstStyle/>
                    <a:p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«Реализация мероприятий в области культуры на территории </a:t>
                      </a:r>
                      <a:r>
                        <a:rPr lang="ru-RU" sz="11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47451,3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47310,2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308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«Реализация мероприятий в области молодежной политики на территории </a:t>
                      </a:r>
                      <a:r>
                        <a:rPr lang="ru-RU" sz="11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</a:p>
                    <a:p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780,3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780,3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6872">
                <a:tc>
                  <a:txBody>
                    <a:bodyPr/>
                    <a:lstStyle/>
                    <a:p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«Реализация мероприятий в области физической культуры и спорта на территории </a:t>
                      </a:r>
                      <a:r>
                        <a:rPr lang="ru-RU" sz="11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730,0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i="1" dirty="0" smtClean="0">
                          <a:latin typeface="Times New Roman" pitchFamily="18" charset="0"/>
                          <a:cs typeface="Times New Roman" pitchFamily="18" charset="0"/>
                        </a:rPr>
                        <a:t>730,0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018069"/>
              </p:ext>
            </p:extLst>
          </p:nvPr>
        </p:nvGraphicFramePr>
        <p:xfrm>
          <a:off x="4788024" y="3198205"/>
          <a:ext cx="4104456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5214">
                <a:tc>
                  <a:txBody>
                    <a:bodyPr/>
                    <a:lstStyle/>
                    <a:p>
                      <a:r>
                        <a:rPr lang="ru-RU" sz="1200" b="1" i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Ожидаемые конечные результаты реализации муниципальной программы </a:t>
                      </a:r>
                      <a:endParaRPr lang="ru-RU" sz="12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27949">
                <a:tc>
                  <a:txBody>
                    <a:bodyPr/>
                    <a:lstStyle/>
                    <a:p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уровня культурно-воспитательной деятельности, направленной на полное удовлетворение духовных запросов жителей </a:t>
                      </a:r>
                      <a:r>
                        <a:rPr lang="ru-RU" sz="1000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района.</a:t>
                      </a:r>
                    </a:p>
                    <a:p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Приобщение жителей к высоким культурным ценностям, развитие творческих способностей граждан, организация культурного досуга, художественного образования.</a:t>
                      </a:r>
                    </a:p>
                    <a:p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объема и улучшение качества услуг в сфере культуры. Расширение и укрепление материально-технической базы в сфере культуры муниципального образования </a:t>
                      </a:r>
                      <a:r>
                        <a:rPr lang="ru-RU" sz="1000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района.</a:t>
                      </a:r>
                    </a:p>
                    <a:p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Сохранение и развитие культурного пространства, культурного наследия </a:t>
                      </a:r>
                      <a:r>
                        <a:rPr lang="ru-RU" sz="1000" i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района;</a:t>
                      </a:r>
                    </a:p>
                    <a:p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Рост объема и ассортимента услуг населению, оказываемых в сфере культуры </a:t>
                      </a:r>
                      <a:r>
                        <a:rPr lang="ru-RU" sz="1000" i="1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района; </a:t>
                      </a:r>
                    </a:p>
                    <a:p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Активизация населения в решении вопросов местного значения.</a:t>
                      </a:r>
                    </a:p>
                    <a:p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доли граждан </a:t>
                      </a:r>
                      <a:r>
                        <a:rPr lang="ru-RU" sz="1000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Серышевского</a:t>
                      </a:r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района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населения.</a:t>
                      </a:r>
                    </a:p>
                    <a:p>
                      <a:r>
                        <a:rPr lang="ru-RU" sz="10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жителей района спортивными площадками из расчета не менее 2-х площадок на поселение.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836712"/>
            <a:ext cx="2448271" cy="1800199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1678769"/>
            <a:ext cx="2080944" cy="1485344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984" y="1686196"/>
            <a:ext cx="2228016" cy="14853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48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15352" cy="50006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программа «Развитие физической культуры и спорта 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 Амурской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области на 2014-2020 годы»</a:t>
            </a:r>
            <a:endParaRPr lang="zh-CN" alt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1000108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285047"/>
          <a:ext cx="4286280" cy="428817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</a:t>
                      </a:r>
                      <a:r>
                        <a:rPr lang="ru-RU" sz="1200" b="0" dirty="0" smtClean="0"/>
                        <a:t>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Всего,</a:t>
                      </a:r>
                    </a:p>
                    <a:p>
                      <a:r>
                        <a:rPr lang="ru-RU" sz="1050" dirty="0" smtClean="0"/>
                        <a:t>в том числе: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203,7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197,6</a:t>
                      </a:r>
                    </a:p>
                    <a:p>
                      <a:pPr algn="r"/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20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деятельности ГАУ "Областного центра развития спорта"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109,2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104,8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Совершенствование материально-технической базы для занятий физической культурой и спортом в муниципальных образованиях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244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Проведение областных смотров конкурсов и всероссийских массовых спортивных соревнований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00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Осуществление единовременных выплат амурским спортсменам и их тренерам за высокие спортивные достижения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Адресная финансовая поддержка спортивных организаций, осуществляющих подготовку спортивного резерва для сборных команд Российской Федерации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285992"/>
          <a:ext cx="4000528" cy="420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21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6599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области, систематически занимающегося физической культурой и спортом, в процентах</a:t>
                      </a:r>
                    </a:p>
                    <a:p>
                      <a:pPr algn="l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/>
                        <a:t>14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16,3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146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 области, в процентах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Обеспеченность населения Амурской области спортивными сооружениями на 100 тыс. населения, 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261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280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победителей и призеров чемпионатов, кубков, первенств мира, Европы, России, чел.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50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Picture 3" descr="L:\J\403.Отдел_соц_сферы\ПРОЕКТ Бюджета НА 2015-2017 г\БЮДЖЕТ для НАРОДА\физ-ра логоти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857232"/>
            <a:ext cx="1857387" cy="133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358246" cy="1071570"/>
          </a:xfrm>
        </p:spPr>
        <p:txBody>
          <a:bodyPr>
            <a:normAutofit/>
          </a:bodyPr>
          <a:lstStyle/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Средняя заработная плата в 2018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 на оплату труда отдельных категорий работников, определенных «майскими» Указами Президента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РФ выполнена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9" descr="fa1bc5a9af21e7dd3f1ef06164de7c7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1800200" cy="13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09" y="3460311"/>
            <a:ext cx="1594878" cy="137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25" descr="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56" y="1196752"/>
            <a:ext cx="1643063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7" descr="doctors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968" y="2608780"/>
            <a:ext cx="164306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6" descr="b54843e3b92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007" y="4147912"/>
            <a:ext cx="1643063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8" descr="socialnyi-rabotnik-207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031" y="5373216"/>
            <a:ext cx="16510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4942" y="1196752"/>
            <a:ext cx="2006534" cy="107156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Педагогические работники сферы образования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2724664"/>
            <a:ext cx="2006534" cy="100013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Медицинские работники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14942" y="4260618"/>
            <a:ext cx="1996984" cy="92869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Работники учреждений культуры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14942" y="5503388"/>
            <a:ext cx="2000264" cy="78581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Социальные работники</a:t>
            </a:r>
          </a:p>
        </p:txBody>
      </p:sp>
    </p:spTree>
    <p:extLst>
      <p:ext uri="{BB962C8B-B14F-4D97-AF65-F5344CB8AC3E}">
        <p14:creationId xmlns:p14="http://schemas.microsoft.com/office/powerpoint/2010/main" val="39339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8358246" cy="31146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Амурская область,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Серышево, Ленина ул., 7, 675355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213-34, 215-87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Факс: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serfin.amur@mail.ru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://admser.ru/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/>
              </a:rPr>
              <a:t>финансы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за 2018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714620"/>
            <a:ext cx="1428760" cy="85725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16,0 </a:t>
            </a:r>
          </a:p>
          <a:p>
            <a:pPr algn="ctr"/>
            <a:r>
              <a:rPr lang="ru-RU" sz="1900" b="1" dirty="0" smtClean="0"/>
              <a:t>млн. руб.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000240"/>
            <a:ext cx="1643074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2786058"/>
            <a:ext cx="1357322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100,7 </a:t>
            </a:r>
          </a:p>
          <a:p>
            <a:pPr algn="ctr"/>
            <a:r>
              <a:rPr lang="ru-RU" b="1" dirty="0" smtClean="0"/>
              <a:t>млн. 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142873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16,0 </a:t>
            </a:r>
          </a:p>
          <a:p>
            <a:pPr algn="ctr"/>
            <a:r>
              <a:rPr lang="ru-RU" sz="1900" b="1" dirty="0" smtClean="0"/>
              <a:t>млн. руб.</a:t>
            </a:r>
            <a:endParaRPr lang="ru-RU" sz="19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657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858016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100,7 </a:t>
            </a:r>
          </a:p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1428736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5400000">
            <a:off x="4071935" y="2786061"/>
            <a:ext cx="857254" cy="2714644"/>
          </a:xfrm>
          <a:prstGeom prst="curvedLef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3714752"/>
            <a:ext cx="2071702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1,5 млн. руб. (МБТ*)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28662" y="5357826"/>
            <a:ext cx="3143272" cy="50006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912,9 млн. руб.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5429264"/>
            <a:ext cx="3000396" cy="42862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911,4 млн. руб.</a:t>
            </a:r>
            <a:endParaRPr lang="ru-RU" sz="2000" b="1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1857356" y="3714752"/>
            <a:ext cx="1214446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072198" y="3714752"/>
            <a:ext cx="1143008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14282" y="6000768"/>
            <a:ext cx="864399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межбюджетные трансферты местным бюджетам (МБТ)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Дефицит консолидированного бюджета составил 1,5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млн.руб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Виды финансовой помощи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7840" y="274638"/>
            <a:ext cx="7776864" cy="12101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В 2018 </a:t>
            </a:r>
            <a:r>
              <a:rPr lang="ru-RU" sz="2000" b="1" i="1" dirty="0">
                <a:solidFill>
                  <a:schemeClr val="tx1"/>
                </a:solidFill>
              </a:rPr>
              <a:t>году из районного </a:t>
            </a:r>
            <a:r>
              <a:rPr lang="ru-RU" sz="2000" b="1" i="1" dirty="0" smtClean="0">
                <a:solidFill>
                  <a:schemeClr val="tx1"/>
                </a:solidFill>
              </a:rPr>
              <a:t>бюджета </a:t>
            </a:r>
            <a:r>
              <a:rPr lang="ru-RU" sz="2000" b="1" i="1" dirty="0">
                <a:solidFill>
                  <a:schemeClr val="tx1"/>
                </a:solidFill>
              </a:rPr>
              <a:t>бюджетам поселений </a:t>
            </a:r>
            <a:r>
              <a:rPr lang="ru-RU" sz="2000" b="1" i="1" dirty="0" smtClean="0">
                <a:solidFill>
                  <a:schemeClr val="tx1"/>
                </a:solidFill>
              </a:rPr>
              <a:t>была оказана финансовая помощь  на сумму </a:t>
            </a:r>
            <a:r>
              <a:rPr lang="ru-RU" sz="2000" b="1" i="1" u="sng" dirty="0" smtClean="0">
                <a:solidFill>
                  <a:schemeClr val="tx1"/>
                </a:solidFill>
              </a:rPr>
              <a:t>81,2 млн. рублей</a:t>
            </a:r>
            <a:endParaRPr lang="ru-RU" sz="2000" b="1" i="1" u="sng" dirty="0">
              <a:solidFill>
                <a:schemeClr val="tx1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1475656" y="1628800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Дотации на выравнивание бюджетной обеспеченности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35,0 млн. руб.</a:t>
            </a:r>
          </a:p>
        </p:txBody>
      </p:sp>
      <p:sp>
        <p:nvSpPr>
          <p:cNvPr id="17" name="Объект 14"/>
          <p:cNvSpPr txBox="1">
            <a:spLocks/>
          </p:cNvSpPr>
          <p:nvPr/>
        </p:nvSpPr>
        <p:spPr>
          <a:xfrm>
            <a:off x="4611797" y="1630076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Иные межбюджетные трансферты на покрытие первоочередных расходов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51,2 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Savina\Рабочий стол\Яна Савина\СИМВОЛИКА\ДФО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3636497" cy="4699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000760" y="1643050"/>
          <a:ext cx="285752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786182" y="1857364"/>
            <a:ext cx="21825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Сахалинская область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4429124" y="2285992"/>
            <a:ext cx="1553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Чукотский АО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3786182" y="2786058"/>
            <a:ext cx="21930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Магаданская область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3357554" y="3214686"/>
            <a:ext cx="2687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Республика САХА (Якутия)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857620" y="3571876"/>
            <a:ext cx="2127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Камчатский край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000496" y="4071942"/>
            <a:ext cx="191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Хабаровский край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000496" y="4572008"/>
            <a:ext cx="18788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 lang="ru-RU" sz="1600" b="1" i="0" u="none" strike="noStrike" kern="1200" baseline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defRPr>
            </a:pPr>
            <a:r>
              <a:rPr lang="ru-RU" altLang="zh-CN" sz="1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Амурская область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4500570"/>
            <a:ext cx="3428998" cy="500063"/>
          </a:xfrm>
          <a:prstGeom prst="rect">
            <a:avLst/>
          </a:prstGeom>
          <a:noFill/>
          <a:ln w="19050" cmpd="sng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86182" y="5000636"/>
            <a:ext cx="2000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Приморский край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143372" y="5429264"/>
            <a:ext cx="1524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Еврейская АО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214282" y="285728"/>
            <a:ext cx="83582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Амурская область по итогам </a:t>
            </a:r>
            <a:r>
              <a:rPr lang="ru-RU" altLang="zh-CN" sz="2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года занимает 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7</a:t>
            </a:r>
            <a:r>
              <a:rPr lang="ru-RU" altLang="zh-CN" sz="2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место по ДФО по доходам в расчете на 1 жителя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3786182" y="1357298"/>
            <a:ext cx="4643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Доходы в расчете на 1 жителя, (тыс.руб.) 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3"/>
            <a:ext cx="8929718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за 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7_Presentation1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117_Presentation11</Template>
  <TotalTime>8416</TotalTime>
  <Words>2952</Words>
  <Application>Microsoft Office PowerPoint</Application>
  <PresentationFormat>Экран (4:3)</PresentationFormat>
  <Paragraphs>493</Paragraphs>
  <Slides>30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117_Presentation11</vt:lpstr>
      <vt:lpstr>Презентация PowerPoint</vt:lpstr>
      <vt:lpstr>Уважаемые жители Серышевского района!</vt:lpstr>
      <vt:lpstr>Основные характеристики Серышевского района</vt:lpstr>
      <vt:lpstr>Основные понятия</vt:lpstr>
      <vt:lpstr>Структура бюджетной системы Российской Федерации </vt:lpstr>
      <vt:lpstr>Какие бюджеты формируются  на территории Серышевского района?</vt:lpstr>
      <vt:lpstr>Исполнение районного бюджета за 2018 год, млн. рублей</vt:lpstr>
      <vt:lpstr>Доходы районного бюджета в 2018 году</vt:lpstr>
      <vt:lpstr>Презентация PowerPoint</vt:lpstr>
      <vt:lpstr>ДИНАМИКА  ДОХОДОВ  РАЙОННОГО БЮДЖЕТА В 2018 ГОДУ</vt:lpstr>
      <vt:lpstr>Структура расходов районного бюджета по функциональной классификации, млн. руб.</vt:lpstr>
      <vt:lpstr>Анализ исполнения расходов по функциональной классификации за 2018 год, млн.рублей</vt:lpstr>
      <vt:lpstr>Расходы бюджета по муниципальным программам </vt:lpstr>
      <vt:lpstr>Муниципальная программа «Развитие образования  Серышевского района на 2014-2025 годы»</vt:lpstr>
      <vt:lpstr>Муниципальная программа «Повышение эффективности деятельности органов местного самоуправления Серышевского района на  2015-2020 годы»</vt:lpstr>
      <vt:lpstr>Межбюджетные трансферты муниципальным образованиям в 2018 году в рамках государственной программы «Повышение эффективности деятельности органов  на 2014-2020 годы»</vt:lpstr>
      <vt:lpstr>Муниципальная программа «Повышение эффективности деятельности органов местного самоуправления Серышевского района на  2015-2025 годы»</vt:lpstr>
      <vt:lpstr>   Муниципальная программа «Модернизация жилищно-коммунального комплекса, развитие транспортной системы, энергосбережение и повышение энергетической эффективности в Серышевском районе  на 2014 - 2025 годы» за 2018 год Цель муниципальной программы :  </vt:lpstr>
      <vt:lpstr>Презентация PowerPoint</vt:lpstr>
      <vt:lpstr>Муниципальная программа «Профилактика правонарушений , терроризма и экстремизма, а также реабилитация и обеспечение жизнедеятельности инвалидов на территории Серышевского района в 2014-2025 годы» за 2018 г</vt:lpstr>
      <vt:lpstr>Презентация PowerPoint</vt:lpstr>
      <vt:lpstr>Презентация PowerPoint</vt:lpstr>
      <vt:lpstr>Муниципальная программа «Реализация мероприятий в области культуры, молодежной политики и спорта на территории Серышевского района на 2014-2025 годы»</vt:lpstr>
      <vt:lpstr>Муниципальная программа «Развитие физической культуры и спорта на территории Серышевского района Амурской области на 2014-2020 годы»</vt:lpstr>
      <vt:lpstr>Средняя заработная плата в 2018 году на оплату труда отдельных категорий работников, определенных «майскими» Указами Президента РФ выполнена</vt:lpstr>
      <vt:lpstr>Контактная информация: Финансовое управление администрации Серышевского района</vt:lpstr>
      <vt:lpstr>Межбюджетные трансферты за 2018 год</vt:lpstr>
      <vt:lpstr>Виды финансовой помощи 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IT</dc:subject>
  <dc:creator>Сокол Е.А.</dc:creator>
  <cp:keywords>free, PowerPoint template, download, PPT template, PowerPoint templates, slideshow template, POT, POTX, Power Point template, slide show template, festival, IT, IT PowerPoint template</cp:keywords>
  <dc:description>Made by Moyea Software. To find more free PowerPoint templates, please visit http://www.dvd-ppt-slideshow.com/powerpoint-knowledge/powerpoint-templates.html</dc:description>
  <cp:lastModifiedBy>СУФД</cp:lastModifiedBy>
  <cp:revision>603</cp:revision>
  <cp:lastPrinted>2015-04-22T08:37:37Z</cp:lastPrinted>
  <dcterms:created xsi:type="dcterms:W3CDTF">2015-04-22T03:26:09Z</dcterms:created>
  <dcterms:modified xsi:type="dcterms:W3CDTF">2019-02-26T05:23:59Z</dcterms:modified>
  <cp:category>PowerPoint template, IT</cp:category>
</cp:coreProperties>
</file>